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B"/>
    <a:srgbClr val="33CC33"/>
    <a:srgbClr val="FF6600"/>
    <a:srgbClr val="FF3B3B"/>
    <a:srgbClr val="FF0000"/>
    <a:srgbClr val="66CCFF"/>
    <a:srgbClr val="956CC2"/>
    <a:srgbClr val="67B0C7"/>
    <a:srgbClr val="0099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8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9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27" y="2"/>
            <a:ext cx="4412974" cy="3309731"/>
          </a:xfrm>
          <a:prstGeom prst="rect">
            <a:avLst/>
          </a:prstGeom>
          <a:ln>
            <a:solidFill>
              <a:srgbClr val="FAFAFA"/>
            </a:solidFill>
          </a:ln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525775"/>
            <a:ext cx="6858000" cy="2387600"/>
          </a:xfrm>
        </p:spPr>
        <p:txBody>
          <a:bodyPr>
            <a:noAutofit/>
          </a:bodyPr>
          <a:lstStyle/>
          <a:p>
            <a:r>
              <a:rPr lang="ru-RU" sz="2800" b="1" dirty="0"/>
              <a:t>Информационная справка </a:t>
            </a:r>
            <a:br>
              <a:rPr lang="ru-RU" sz="2800" b="1" dirty="0"/>
            </a:br>
            <a:r>
              <a:rPr lang="ru-RU" sz="2800" b="1" dirty="0"/>
              <a:t>о наркоситуации в Аларском районе </a:t>
            </a:r>
            <a:br>
              <a:rPr lang="ru-RU" sz="2800" b="1" dirty="0"/>
            </a:br>
            <a:r>
              <a:rPr lang="ru-RU" sz="2800" b="1" dirty="0"/>
              <a:t>по итогам мониторинга наркоситуации </a:t>
            </a:r>
            <a:br>
              <a:rPr lang="ru-RU" sz="2800" b="1" dirty="0"/>
            </a:br>
            <a:r>
              <a:rPr lang="ru-RU" sz="2800" b="1" dirty="0"/>
              <a:t>за </a:t>
            </a:r>
            <a:r>
              <a:rPr lang="ru-RU" sz="2800" b="1" dirty="0" smtClean="0"/>
              <a:t>2020 </a:t>
            </a:r>
            <a:r>
              <a:rPr lang="ru-RU" sz="2800" b="1" dirty="0"/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5832" y="4767768"/>
            <a:ext cx="3552568" cy="912175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/>
              <a:t>Середкина Т.С. – секретарь антинаркотической </a:t>
            </a:r>
          </a:p>
          <a:p>
            <a:pPr algn="r"/>
            <a:r>
              <a:rPr lang="ru-RU" sz="2400" dirty="0"/>
              <a:t>комиссии МО «Аларский район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331261"/>
            <a:ext cx="7886700" cy="1277407"/>
          </a:xfrm>
        </p:spPr>
        <p:txBody>
          <a:bodyPr>
            <a:normAutofit/>
          </a:bodyPr>
          <a:lstStyle/>
          <a:p>
            <a:r>
              <a:rPr lang="ru-RU" sz="2400" b="1" dirty="0"/>
              <a:t>1.5. Удельный вес молодежи в общем числе лиц, осужденных за совершение наркопреступлений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36"/>
              </p:ext>
            </p:extLst>
          </p:nvPr>
        </p:nvGraphicFramePr>
        <p:xfrm>
          <a:off x="450852" y="1745349"/>
          <a:ext cx="8062269" cy="2161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041">
                  <a:extLst>
                    <a:ext uri="{9D8B030D-6E8A-4147-A177-3AD203B41FA5}">
                      <a16:colId xmlns:a16="http://schemas.microsoft.com/office/drawing/2014/main" val="2195213389"/>
                    </a:ext>
                  </a:extLst>
                </a:gridCol>
                <a:gridCol w="1581812">
                  <a:extLst>
                    <a:ext uri="{9D8B030D-6E8A-4147-A177-3AD203B41FA5}">
                      <a16:colId xmlns:a16="http://schemas.microsoft.com/office/drawing/2014/main" val="4177069459"/>
                    </a:ext>
                  </a:extLst>
                </a:gridCol>
                <a:gridCol w="1581812">
                  <a:extLst>
                    <a:ext uri="{9D8B030D-6E8A-4147-A177-3AD203B41FA5}">
                      <a16:colId xmlns:a16="http://schemas.microsoft.com/office/drawing/2014/main" val="3089868874"/>
                    </a:ext>
                  </a:extLst>
                </a:gridCol>
                <a:gridCol w="1719802">
                  <a:extLst>
                    <a:ext uri="{9D8B030D-6E8A-4147-A177-3AD203B41FA5}">
                      <a16:colId xmlns:a16="http://schemas.microsoft.com/office/drawing/2014/main" val="746553122"/>
                    </a:ext>
                  </a:extLst>
                </a:gridCol>
                <a:gridCol w="1719802">
                  <a:extLst>
                    <a:ext uri="{9D8B030D-6E8A-4147-A177-3AD203B41FA5}">
                      <a16:colId xmlns:a16="http://schemas.microsoft.com/office/drawing/2014/main" val="2094910166"/>
                    </a:ext>
                  </a:extLst>
                </a:gridCol>
              </a:tblGrid>
              <a:tr h="7082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67713"/>
                  </a:ext>
                </a:extLst>
              </a:tr>
              <a:tr h="343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19765"/>
                  </a:ext>
                </a:extLst>
              </a:tr>
              <a:tr h="47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38261"/>
                  </a:ext>
                </a:extLst>
              </a:tr>
              <a:tr h="3171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42162"/>
                  </a:ext>
                </a:extLst>
              </a:tr>
              <a:tr h="31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2727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89330"/>
              </p:ext>
            </p:extLst>
          </p:nvPr>
        </p:nvGraphicFramePr>
        <p:xfrm>
          <a:off x="450851" y="4212961"/>
          <a:ext cx="8062269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401527">
                  <a:extLst>
                    <a:ext uri="{9D8B030D-6E8A-4147-A177-3AD203B41FA5}">
                      <a16:colId xmlns:a16="http://schemas.microsoft.com/office/drawing/2014/main" val="953830516"/>
                    </a:ext>
                  </a:extLst>
                </a:gridCol>
                <a:gridCol w="2744602">
                  <a:extLst>
                    <a:ext uri="{9D8B030D-6E8A-4147-A177-3AD203B41FA5}">
                      <a16:colId xmlns:a16="http://schemas.microsoft.com/office/drawing/2014/main" val="145804923"/>
                    </a:ext>
                  </a:extLst>
                </a:gridCol>
                <a:gridCol w="2916140">
                  <a:extLst>
                    <a:ext uri="{9D8B030D-6E8A-4147-A177-3AD203B41FA5}">
                      <a16:colId xmlns:a16="http://schemas.microsoft.com/office/drawing/2014/main" val="3016783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Расчет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МО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6786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Удельный вес молодежи в общем числе лиц, осужденных за совершение наркопреступлений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Pm</a:t>
                      </a:r>
                      <a:r>
                        <a:rPr lang="ru-RU" sz="1000" dirty="0">
                          <a:effectLst/>
                        </a:rPr>
                        <a:t> = (</a:t>
                      </a:r>
                      <a:r>
                        <a:rPr lang="en-US" sz="1000" dirty="0">
                          <a:effectLst/>
                        </a:rPr>
                        <a:t>Pl</a:t>
                      </a:r>
                      <a:r>
                        <a:rPr lang="ru-RU" sz="1000" dirty="0">
                          <a:effectLst/>
                        </a:rPr>
                        <a:t>+</a:t>
                      </a:r>
                      <a:r>
                        <a:rPr lang="en-US" sz="1000" dirty="0">
                          <a:effectLst/>
                        </a:rPr>
                        <a:t>Pu</a:t>
                      </a:r>
                      <a:r>
                        <a:rPr lang="ru-RU" sz="1000" dirty="0">
                          <a:effectLst/>
                        </a:rPr>
                        <a:t>)*100/</a:t>
                      </a:r>
                      <a:r>
                        <a:rPr lang="en-US" sz="1000" dirty="0" err="1">
                          <a:effectLst/>
                        </a:rPr>
                        <a:t>Pn</a:t>
                      </a:r>
                      <a:r>
                        <a:rPr lang="ru-RU" sz="1000" dirty="0">
                          <a:effectLst/>
                        </a:rPr>
                        <a:t>о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(0+3)*100/5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87046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934" y="5276840"/>
            <a:ext cx="8369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Pm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удельный вес молодежи в общем числе лиц, осужденных за совершение наркопреступлений;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несовершеннолетних лиц, осужденных за совершение наркопреступлений;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 в возрасте 18-29 лет, осужденных за совершение наркопреступлений;</a:t>
            </a:r>
          </a:p>
          <a:p>
            <a:pPr marL="228600" algn="just"/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Pn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– число лиц, осужденных за совершение преступлений в сфере незаконного оборота наркотиков.</a:t>
            </a:r>
          </a:p>
        </p:txBody>
      </p:sp>
    </p:spTree>
    <p:extLst>
      <p:ext uri="{BB962C8B-B14F-4D97-AF65-F5344CB8AC3E}">
        <p14:creationId xmlns:p14="http://schemas.microsoft.com/office/powerpoint/2010/main" val="18172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1.6. Общая </a:t>
            </a:r>
            <a:r>
              <a:rPr lang="ru-RU" sz="2400" b="1" dirty="0"/>
              <a:t>оценка по масштабу </a:t>
            </a:r>
            <a:br>
              <a:rPr lang="ru-RU" sz="2400" b="1" dirty="0"/>
            </a:br>
            <a:r>
              <a:rPr lang="ru-RU" sz="2400" b="1" dirty="0"/>
              <a:t>незаконного оборота наркотиков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604210"/>
              </p:ext>
            </p:extLst>
          </p:nvPr>
        </p:nvGraphicFramePr>
        <p:xfrm>
          <a:off x="550331" y="1806688"/>
          <a:ext cx="7965018" cy="2817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440">
                  <a:extLst>
                    <a:ext uri="{9D8B030D-6E8A-4147-A177-3AD203B41FA5}">
                      <a16:colId xmlns:a16="http://schemas.microsoft.com/office/drawing/2014/main" val="3351638288"/>
                    </a:ext>
                  </a:extLst>
                </a:gridCol>
                <a:gridCol w="1562732">
                  <a:extLst>
                    <a:ext uri="{9D8B030D-6E8A-4147-A177-3AD203B41FA5}">
                      <a16:colId xmlns:a16="http://schemas.microsoft.com/office/drawing/2014/main" val="555011822"/>
                    </a:ext>
                  </a:extLst>
                </a:gridCol>
                <a:gridCol w="1562732">
                  <a:extLst>
                    <a:ext uri="{9D8B030D-6E8A-4147-A177-3AD203B41FA5}">
                      <a16:colId xmlns:a16="http://schemas.microsoft.com/office/drawing/2014/main" val="3059873322"/>
                    </a:ext>
                  </a:extLst>
                </a:gridCol>
                <a:gridCol w="1699057">
                  <a:extLst>
                    <a:ext uri="{9D8B030D-6E8A-4147-A177-3AD203B41FA5}">
                      <a16:colId xmlns:a16="http://schemas.microsoft.com/office/drawing/2014/main" val="2282567550"/>
                    </a:ext>
                  </a:extLst>
                </a:gridCol>
                <a:gridCol w="1699057">
                  <a:extLst>
                    <a:ext uri="{9D8B030D-6E8A-4147-A177-3AD203B41FA5}">
                      <a16:colId xmlns:a16="http://schemas.microsoft.com/office/drawing/2014/main" val="2693298783"/>
                    </a:ext>
                  </a:extLst>
                </a:gridCol>
              </a:tblGrid>
              <a:tr h="9230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Муниципальное образование Аларский район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36903"/>
                  </a:ext>
                </a:extLst>
              </a:tr>
              <a:tr h="44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792209"/>
                  </a:ext>
                </a:extLst>
              </a:tr>
              <a:tr h="619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значение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4256"/>
                  </a:ext>
                </a:extLst>
              </a:tr>
              <a:tr h="4133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404520"/>
                  </a:ext>
                </a:extLst>
              </a:tr>
              <a:tr h="413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тяжелое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тяжелое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тяжелое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02" marR="64802" marT="0" marB="0" anchor="ctr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094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1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1.7. Общая заболеваемость наркоманией </a:t>
            </a:r>
            <a:br>
              <a:rPr lang="ru-RU" sz="2400" b="1" dirty="0"/>
            </a:br>
            <a:r>
              <a:rPr lang="ru-RU" sz="2400" b="1" dirty="0"/>
              <a:t>и обращаемость лиц, употребляющих </a:t>
            </a:r>
            <a:br>
              <a:rPr lang="ru-RU" sz="2400" b="1" dirty="0"/>
            </a:br>
            <a:r>
              <a:rPr lang="ru-RU" sz="2400" b="1" dirty="0"/>
              <a:t>наркотики с вредными последствиями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08437"/>
              </p:ext>
            </p:extLst>
          </p:nvPr>
        </p:nvGraphicFramePr>
        <p:xfrm>
          <a:off x="518584" y="1836506"/>
          <a:ext cx="8066616" cy="2235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828">
                  <a:extLst>
                    <a:ext uri="{9D8B030D-6E8A-4147-A177-3AD203B41FA5}">
                      <a16:colId xmlns:a16="http://schemas.microsoft.com/office/drawing/2014/main" val="4016103234"/>
                    </a:ext>
                  </a:extLst>
                </a:gridCol>
                <a:gridCol w="1582664">
                  <a:extLst>
                    <a:ext uri="{9D8B030D-6E8A-4147-A177-3AD203B41FA5}">
                      <a16:colId xmlns:a16="http://schemas.microsoft.com/office/drawing/2014/main" val="4128031834"/>
                    </a:ext>
                  </a:extLst>
                </a:gridCol>
                <a:gridCol w="1582664">
                  <a:extLst>
                    <a:ext uri="{9D8B030D-6E8A-4147-A177-3AD203B41FA5}">
                      <a16:colId xmlns:a16="http://schemas.microsoft.com/office/drawing/2014/main" val="4250347420"/>
                    </a:ext>
                  </a:extLst>
                </a:gridCol>
                <a:gridCol w="1720730">
                  <a:extLst>
                    <a:ext uri="{9D8B030D-6E8A-4147-A177-3AD203B41FA5}">
                      <a16:colId xmlns:a16="http://schemas.microsoft.com/office/drawing/2014/main" val="936728247"/>
                    </a:ext>
                  </a:extLst>
                </a:gridCol>
                <a:gridCol w="1720730">
                  <a:extLst>
                    <a:ext uri="{9D8B030D-6E8A-4147-A177-3AD203B41FA5}">
                      <a16:colId xmlns:a16="http://schemas.microsoft.com/office/drawing/2014/main" val="2751242784"/>
                    </a:ext>
                  </a:extLst>
                </a:gridCol>
              </a:tblGrid>
              <a:tr h="7072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26146"/>
                  </a:ext>
                </a:extLst>
              </a:tr>
              <a:tr h="253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052628"/>
                  </a:ext>
                </a:extLst>
              </a:tr>
              <a:tr h="351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632738"/>
                  </a:ext>
                </a:extLst>
              </a:tr>
              <a:tr h="2357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1278"/>
                  </a:ext>
                </a:extLst>
              </a:tr>
              <a:tr h="67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удовлетворительная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удовлетворительная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77" marR="54977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0658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858698"/>
              </p:ext>
            </p:extLst>
          </p:nvPr>
        </p:nvGraphicFramePr>
        <p:xfrm>
          <a:off x="518584" y="4270421"/>
          <a:ext cx="8066616" cy="106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233568">
                  <a:extLst>
                    <a:ext uri="{9D8B030D-6E8A-4147-A177-3AD203B41FA5}">
                      <a16:colId xmlns:a16="http://schemas.microsoft.com/office/drawing/2014/main" val="369769024"/>
                    </a:ext>
                  </a:extLst>
                </a:gridCol>
                <a:gridCol w="2920819">
                  <a:extLst>
                    <a:ext uri="{9D8B030D-6E8A-4147-A177-3AD203B41FA5}">
                      <a16:colId xmlns:a16="http://schemas.microsoft.com/office/drawing/2014/main" val="553798929"/>
                    </a:ext>
                  </a:extLst>
                </a:gridCol>
                <a:gridCol w="2912229">
                  <a:extLst>
                    <a:ext uri="{9D8B030D-6E8A-4147-A177-3AD203B41FA5}">
                      <a16:colId xmlns:a16="http://schemas.microsoft.com/office/drawing/2014/main" val="1201560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Расчет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4699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Общая заболеваемость наркоманией  и обращаемость лиц, употребляющих наркотики с вредными последствиями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Z</a:t>
                      </a:r>
                      <a:r>
                        <a:rPr lang="ru-RU" sz="1000" dirty="0">
                          <a:effectLst/>
                        </a:rPr>
                        <a:t> = (</a:t>
                      </a:r>
                      <a:r>
                        <a:rPr lang="en-US" sz="1000" dirty="0">
                          <a:effectLst/>
                        </a:rPr>
                        <a:t>A</a:t>
                      </a:r>
                      <a:r>
                        <a:rPr lang="ru-RU" sz="1000" dirty="0">
                          <a:effectLst/>
                        </a:rPr>
                        <a:t>+</a:t>
                      </a:r>
                      <a:r>
                        <a:rPr lang="en-US" sz="1000" dirty="0">
                          <a:effectLst/>
                        </a:rPr>
                        <a:t>B</a:t>
                      </a:r>
                      <a:r>
                        <a:rPr lang="ru-RU" sz="1000" dirty="0">
                          <a:effectLst/>
                        </a:rPr>
                        <a:t>)*100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000/численность населения на конец отчетного периода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(7 +</a:t>
                      </a:r>
                      <a:r>
                        <a:rPr lang="ru-RU" sz="1000" dirty="0" smtClean="0">
                          <a:effectLst/>
                        </a:rPr>
                        <a:t>15)*100000/20420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107,74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0341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3200" y="5534086"/>
            <a:ext cx="838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общая заболеваемость наркоманией и обращаемость лиц, употребляющих наркотики с вредными последствиями;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 число лиц, зарегистрированных в учреждениях здравоохранения с диагнозами «синдром зависимости от наркотических веществ (наркомания)» и «пагубное (с вредными последствиями) потребление наркотиков»;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лиц, зарегистрированных в учреждениях здравоохранения с диагнозом потребление наркотиков с вредными последствиями.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Sn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численность населения на конец отчетного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22917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1.8. Первичная заболеваемость </a:t>
            </a:r>
            <a:r>
              <a:rPr lang="ru-RU" sz="2400" b="1" dirty="0" smtClean="0"/>
              <a:t>наркоманией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832150"/>
              </p:ext>
            </p:extLst>
          </p:nvPr>
        </p:nvGraphicFramePr>
        <p:xfrm>
          <a:off x="445298" y="1810654"/>
          <a:ext cx="8070050" cy="219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148">
                  <a:extLst>
                    <a:ext uri="{9D8B030D-6E8A-4147-A177-3AD203B41FA5}">
                      <a16:colId xmlns:a16="http://schemas.microsoft.com/office/drawing/2014/main" val="4161464708"/>
                    </a:ext>
                  </a:extLst>
                </a:gridCol>
                <a:gridCol w="1514714">
                  <a:extLst>
                    <a:ext uri="{9D8B030D-6E8A-4147-A177-3AD203B41FA5}">
                      <a16:colId xmlns:a16="http://schemas.microsoft.com/office/drawing/2014/main" val="3581264711"/>
                    </a:ext>
                  </a:extLst>
                </a:gridCol>
                <a:gridCol w="1514714">
                  <a:extLst>
                    <a:ext uri="{9D8B030D-6E8A-4147-A177-3AD203B41FA5}">
                      <a16:colId xmlns:a16="http://schemas.microsoft.com/office/drawing/2014/main" val="1579909906"/>
                    </a:ext>
                  </a:extLst>
                </a:gridCol>
                <a:gridCol w="1821737">
                  <a:extLst>
                    <a:ext uri="{9D8B030D-6E8A-4147-A177-3AD203B41FA5}">
                      <a16:colId xmlns:a16="http://schemas.microsoft.com/office/drawing/2014/main" val="119149921"/>
                    </a:ext>
                  </a:extLst>
                </a:gridCol>
                <a:gridCol w="1821737">
                  <a:extLst>
                    <a:ext uri="{9D8B030D-6E8A-4147-A177-3AD203B41FA5}">
                      <a16:colId xmlns:a16="http://schemas.microsoft.com/office/drawing/2014/main" val="2599428595"/>
                    </a:ext>
                  </a:extLst>
                </a:gridCol>
              </a:tblGrid>
              <a:tr h="6984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80246"/>
                  </a:ext>
                </a:extLst>
              </a:tr>
              <a:tr h="286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77496"/>
                  </a:ext>
                </a:extLst>
              </a:tr>
              <a:tr h="39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08850"/>
                  </a:ext>
                </a:extLst>
              </a:tr>
              <a:tr h="2824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38048"/>
                  </a:ext>
                </a:extLst>
              </a:tr>
              <a:tr h="529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удовлетворительная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удовлетворительная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29" marR="48729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2714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99069"/>
              </p:ext>
            </p:extLst>
          </p:nvPr>
        </p:nvGraphicFramePr>
        <p:xfrm>
          <a:off x="445301" y="4224043"/>
          <a:ext cx="8070049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110995">
                  <a:extLst>
                    <a:ext uri="{9D8B030D-6E8A-4147-A177-3AD203B41FA5}">
                      <a16:colId xmlns:a16="http://schemas.microsoft.com/office/drawing/2014/main" val="2645790229"/>
                    </a:ext>
                  </a:extLst>
                </a:gridCol>
                <a:gridCol w="3040100">
                  <a:extLst>
                    <a:ext uri="{9D8B030D-6E8A-4147-A177-3AD203B41FA5}">
                      <a16:colId xmlns:a16="http://schemas.microsoft.com/office/drawing/2014/main" val="1102756935"/>
                    </a:ext>
                  </a:extLst>
                </a:gridCol>
                <a:gridCol w="2918954">
                  <a:extLst>
                    <a:ext uri="{9D8B030D-6E8A-4147-A177-3AD203B41FA5}">
                      <a16:colId xmlns:a16="http://schemas.microsoft.com/office/drawing/2014/main" val="5895313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Расчет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4505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Первичная заболеваемость наркоманией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Pn</a:t>
                      </a:r>
                      <a:r>
                        <a:rPr lang="ru-RU" sz="1000" dirty="0">
                          <a:effectLst/>
                        </a:rPr>
                        <a:t> = </a:t>
                      </a:r>
                      <a:r>
                        <a:rPr lang="en-US" sz="1000" dirty="0" err="1">
                          <a:effectLst/>
                        </a:rPr>
                        <a:t>Ap</a:t>
                      </a:r>
                      <a:r>
                        <a:rPr lang="ru-RU" sz="1000" dirty="0">
                          <a:effectLst/>
                        </a:rPr>
                        <a:t>*100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000/численность населения на конец отчетного периода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0*100000/20420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672891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934" y="5357392"/>
            <a:ext cx="83714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Pn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первичная заболеваемость;</a:t>
            </a:r>
          </a:p>
          <a:p>
            <a:pPr indent="228600" algn="just"/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 с впервые в жизни установленным диагнозом наркомания</a:t>
            </a:r>
          </a:p>
          <a:p>
            <a:pPr indent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Sn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численность населения на конец отчетного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21733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1.9. Первичная обращаемость лиц, </a:t>
            </a:r>
            <a:br>
              <a:rPr lang="ru-RU" sz="2400" b="1" dirty="0"/>
            </a:br>
            <a:r>
              <a:rPr lang="ru-RU" sz="2400" b="1" dirty="0"/>
              <a:t>употребляющих наркотики с вредными последствиями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59997"/>
              </p:ext>
            </p:extLst>
          </p:nvPr>
        </p:nvGraphicFramePr>
        <p:xfrm>
          <a:off x="528316" y="1837809"/>
          <a:ext cx="8065348" cy="2212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338">
                  <a:extLst>
                    <a:ext uri="{9D8B030D-6E8A-4147-A177-3AD203B41FA5}">
                      <a16:colId xmlns:a16="http://schemas.microsoft.com/office/drawing/2014/main" val="1596052316"/>
                    </a:ext>
                  </a:extLst>
                </a:gridCol>
                <a:gridCol w="1513831">
                  <a:extLst>
                    <a:ext uri="{9D8B030D-6E8A-4147-A177-3AD203B41FA5}">
                      <a16:colId xmlns:a16="http://schemas.microsoft.com/office/drawing/2014/main" val="1465299742"/>
                    </a:ext>
                  </a:extLst>
                </a:gridCol>
                <a:gridCol w="1513831">
                  <a:extLst>
                    <a:ext uri="{9D8B030D-6E8A-4147-A177-3AD203B41FA5}">
                      <a16:colId xmlns:a16="http://schemas.microsoft.com/office/drawing/2014/main" val="856913468"/>
                    </a:ext>
                  </a:extLst>
                </a:gridCol>
                <a:gridCol w="1820674">
                  <a:extLst>
                    <a:ext uri="{9D8B030D-6E8A-4147-A177-3AD203B41FA5}">
                      <a16:colId xmlns:a16="http://schemas.microsoft.com/office/drawing/2014/main" val="2074722589"/>
                    </a:ext>
                  </a:extLst>
                </a:gridCol>
                <a:gridCol w="1820674">
                  <a:extLst>
                    <a:ext uri="{9D8B030D-6E8A-4147-A177-3AD203B41FA5}">
                      <a16:colId xmlns:a16="http://schemas.microsoft.com/office/drawing/2014/main" val="4241294240"/>
                    </a:ext>
                  </a:extLst>
                </a:gridCol>
              </a:tblGrid>
              <a:tr h="6322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35156"/>
                  </a:ext>
                </a:extLst>
              </a:tr>
              <a:tr h="306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96480"/>
                  </a:ext>
                </a:extLst>
              </a:tr>
              <a:tr h="424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53576"/>
                  </a:ext>
                </a:extLst>
              </a:tr>
              <a:tr h="2830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32271"/>
                  </a:ext>
                </a:extLst>
              </a:tr>
              <a:tr h="56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22" marR="43822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9265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31090"/>
              </p:ext>
            </p:extLst>
          </p:nvPr>
        </p:nvGraphicFramePr>
        <p:xfrm>
          <a:off x="528320" y="4314561"/>
          <a:ext cx="8065347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059237">
                  <a:extLst>
                    <a:ext uri="{9D8B030D-6E8A-4147-A177-3AD203B41FA5}">
                      <a16:colId xmlns:a16="http://schemas.microsoft.com/office/drawing/2014/main" val="1828205930"/>
                    </a:ext>
                  </a:extLst>
                </a:gridCol>
                <a:gridCol w="3088856">
                  <a:extLst>
                    <a:ext uri="{9D8B030D-6E8A-4147-A177-3AD203B41FA5}">
                      <a16:colId xmlns:a16="http://schemas.microsoft.com/office/drawing/2014/main" val="2401278671"/>
                    </a:ext>
                  </a:extLst>
                </a:gridCol>
                <a:gridCol w="2917254">
                  <a:extLst>
                    <a:ext uri="{9D8B030D-6E8A-4147-A177-3AD203B41FA5}">
                      <a16:colId xmlns:a16="http://schemas.microsoft.com/office/drawing/2014/main" val="2146003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Расчет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 в 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431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Первичная обращаемость лиц, употребляющих наркотики с вредными последствиями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Pv</a:t>
                      </a:r>
                      <a:r>
                        <a:rPr lang="ru-RU" sz="1000" dirty="0">
                          <a:effectLst/>
                        </a:rPr>
                        <a:t> = </a:t>
                      </a:r>
                      <a:r>
                        <a:rPr lang="en-US" sz="1000" dirty="0" err="1">
                          <a:effectLst/>
                        </a:rPr>
                        <a:t>Bp</a:t>
                      </a:r>
                      <a:r>
                        <a:rPr lang="ru-RU" sz="1000" dirty="0">
                          <a:effectLst/>
                        </a:rPr>
                        <a:t>*100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000/численность населения на конец отчетного периода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5*100000/20420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24,49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69829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5601" y="5491165"/>
            <a:ext cx="82380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3663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Pv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первичная обращаемость;</a:t>
            </a:r>
          </a:p>
          <a:p>
            <a:pPr indent="93663" algn="just"/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Bp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 с впервые в жизни установленным диагнозом употребление наркотиков с вредными последствиями;</a:t>
            </a:r>
          </a:p>
          <a:p>
            <a:pPr indent="93663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Sn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численность населения на конец отчетного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29264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1.10. Общая </a:t>
            </a:r>
            <a:r>
              <a:rPr lang="ru-RU" sz="2400" b="1" dirty="0"/>
              <a:t>оценка по обращаемости за наркологической медицинской помощью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701184"/>
              </p:ext>
            </p:extLst>
          </p:nvPr>
        </p:nvGraphicFramePr>
        <p:xfrm>
          <a:off x="334776" y="1815845"/>
          <a:ext cx="8284290" cy="2315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4242">
                  <a:extLst>
                    <a:ext uri="{9D8B030D-6E8A-4147-A177-3AD203B41FA5}">
                      <a16:colId xmlns:a16="http://schemas.microsoft.com/office/drawing/2014/main" val="2589822267"/>
                    </a:ext>
                  </a:extLst>
                </a:gridCol>
                <a:gridCol w="1554925">
                  <a:extLst>
                    <a:ext uri="{9D8B030D-6E8A-4147-A177-3AD203B41FA5}">
                      <a16:colId xmlns:a16="http://schemas.microsoft.com/office/drawing/2014/main" val="1079069275"/>
                    </a:ext>
                  </a:extLst>
                </a:gridCol>
                <a:gridCol w="1554925">
                  <a:extLst>
                    <a:ext uri="{9D8B030D-6E8A-4147-A177-3AD203B41FA5}">
                      <a16:colId xmlns:a16="http://schemas.microsoft.com/office/drawing/2014/main" val="3149303326"/>
                    </a:ext>
                  </a:extLst>
                </a:gridCol>
                <a:gridCol w="1870099">
                  <a:extLst>
                    <a:ext uri="{9D8B030D-6E8A-4147-A177-3AD203B41FA5}">
                      <a16:colId xmlns:a16="http://schemas.microsoft.com/office/drawing/2014/main" val="2963999477"/>
                    </a:ext>
                  </a:extLst>
                </a:gridCol>
                <a:gridCol w="1870099">
                  <a:extLst>
                    <a:ext uri="{9D8B030D-6E8A-4147-A177-3AD203B41FA5}">
                      <a16:colId xmlns:a16="http://schemas.microsoft.com/office/drawing/2014/main" val="1553145854"/>
                    </a:ext>
                  </a:extLst>
                </a:gridCol>
              </a:tblGrid>
              <a:tr h="6588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726530"/>
                  </a:ext>
                </a:extLst>
              </a:tr>
              <a:tr h="319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327895"/>
                  </a:ext>
                </a:extLst>
              </a:tr>
              <a:tr h="32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58483"/>
                  </a:ext>
                </a:extLst>
              </a:tr>
              <a:tr h="3049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21391"/>
                  </a:ext>
                </a:extLst>
              </a:tr>
              <a:tr h="704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812" marR="39812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2508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4776" y="4316838"/>
            <a:ext cx="7965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с учетом вышеизложенного,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Общая оценка по обращаемости за наркологической медицинской помощью по итогам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 в оценивается как напряженная</a:t>
            </a:r>
            <a:r>
              <a:rPr lang="ru-RU" sz="1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(2018 год –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ситуация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удовлетворительная, 2019 год – 2, ситуация напряженная).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Общая оценка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19360"/>
              </p:ext>
            </p:extLst>
          </p:nvPr>
        </p:nvGraphicFramePr>
        <p:xfrm>
          <a:off x="628650" y="1777927"/>
          <a:ext cx="7815133" cy="1708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017">
                  <a:extLst>
                    <a:ext uri="{9D8B030D-6E8A-4147-A177-3AD203B41FA5}">
                      <a16:colId xmlns:a16="http://schemas.microsoft.com/office/drawing/2014/main" val="4174038245"/>
                    </a:ext>
                  </a:extLst>
                </a:gridCol>
                <a:gridCol w="1466867">
                  <a:extLst>
                    <a:ext uri="{9D8B030D-6E8A-4147-A177-3AD203B41FA5}">
                      <a16:colId xmlns:a16="http://schemas.microsoft.com/office/drawing/2014/main" val="920344956"/>
                    </a:ext>
                  </a:extLst>
                </a:gridCol>
                <a:gridCol w="1466867">
                  <a:extLst>
                    <a:ext uri="{9D8B030D-6E8A-4147-A177-3AD203B41FA5}">
                      <a16:colId xmlns:a16="http://schemas.microsoft.com/office/drawing/2014/main" val="2730407473"/>
                    </a:ext>
                  </a:extLst>
                </a:gridCol>
                <a:gridCol w="1764191">
                  <a:extLst>
                    <a:ext uri="{9D8B030D-6E8A-4147-A177-3AD203B41FA5}">
                      <a16:colId xmlns:a16="http://schemas.microsoft.com/office/drawing/2014/main" val="2306245378"/>
                    </a:ext>
                  </a:extLst>
                </a:gridCol>
                <a:gridCol w="1764191">
                  <a:extLst>
                    <a:ext uri="{9D8B030D-6E8A-4147-A177-3AD203B41FA5}">
                      <a16:colId xmlns:a16="http://schemas.microsoft.com/office/drawing/2014/main" val="3228790819"/>
                    </a:ext>
                  </a:extLst>
                </a:gridCol>
              </a:tblGrid>
              <a:tr h="601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683466"/>
                  </a:ext>
                </a:extLst>
              </a:tr>
              <a:tr h="370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850013"/>
                  </a:ext>
                </a:extLst>
              </a:tr>
              <a:tr h="36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98064"/>
                  </a:ext>
                </a:extLst>
              </a:tr>
              <a:tr h="36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напряженная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57" marR="38257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6852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349" y="3311185"/>
            <a:ext cx="79044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tabLst>
                <a:tab pos="18288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образом, с учетом вышеизложенного, </a:t>
            </a:r>
            <a:r>
              <a:rPr lang="ru-RU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наркоситуация</a:t>
            </a:r>
            <a:r>
              <a:rPr lang="ru-RU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Иркутской области по итогам </a:t>
            </a:r>
            <a:r>
              <a:rPr lang="ru-RU" sz="1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ru-RU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 в целом оценивается как напряженная – средняя оценка по всем параметрам – 2,25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(2019 год – 2,5, напряженная; 2018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 – 2,5, ситуация тяжелая).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3+1+2+3)/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4=9/ 4=2,25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182880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Аларском районе </a:t>
            </a:r>
            <a:r>
              <a:rPr lang="ru-RU" sz="1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наркоситуация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итогам 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 оценивается как тяжелая - 2,5 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(в 2019 году – тяжелая, оценка 2,5; в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2018 году - напряженная. Итоговая оценка – 2,00).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показателя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(масштабы незаконного оборота наркотиков + обращаемость за наркологической помощью)/2=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(3+2)/2=2,5</a:t>
            </a:r>
          </a:p>
        </p:txBody>
      </p:sp>
    </p:spTree>
    <p:extLst>
      <p:ext uri="{BB962C8B-B14F-4D97-AF65-F5344CB8AC3E}">
        <p14:creationId xmlns:p14="http://schemas.microsoft.com/office/powerpoint/2010/main" val="22689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817901"/>
          </a:xfrm>
        </p:spPr>
        <p:txBody>
          <a:bodyPr>
            <a:normAutofit/>
          </a:bodyPr>
          <a:lstStyle/>
          <a:p>
            <a:r>
              <a:rPr lang="ru-RU" sz="2400" b="1" dirty="0"/>
              <a:t>Расчеты проводились в соответствии с Методикой и порядком  осуществления мониторинга, ситуация, связанная с незаконным оборотом наркотиков в Иркутской области, оценивается по четырем параметрам оценки: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578443"/>
            <a:ext cx="7886700" cy="3598520"/>
          </a:xfrm>
        </p:spPr>
        <p:txBody>
          <a:bodyPr/>
          <a:lstStyle/>
          <a:p>
            <a:pPr lvl="0" algn="just"/>
            <a:r>
              <a:rPr lang="ru-RU" dirty="0" smtClean="0"/>
              <a:t>масштабы </a:t>
            </a:r>
            <a:r>
              <a:rPr lang="ru-RU" dirty="0"/>
              <a:t>незаконного оборота наркотиков;</a:t>
            </a:r>
          </a:p>
          <a:p>
            <a:pPr lvl="0" algn="just"/>
            <a:r>
              <a:rPr lang="ru-RU" dirty="0"/>
              <a:t>масштабы немедицинского потребления наркотиков;</a:t>
            </a:r>
          </a:p>
          <a:p>
            <a:pPr lvl="0" algn="just"/>
            <a:r>
              <a:rPr lang="ru-RU" dirty="0"/>
              <a:t>обращаемость за наркологической медицинской помощью;</a:t>
            </a:r>
          </a:p>
          <a:p>
            <a:pPr lvl="0" algn="just"/>
            <a:r>
              <a:rPr lang="ru-RU" dirty="0"/>
              <a:t>смертность от употребления наркотиков.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При расчете показателей использована </a:t>
            </a:r>
            <a:br>
              <a:rPr lang="ru-RU" sz="2800" b="1" dirty="0"/>
            </a:br>
            <a:r>
              <a:rPr lang="ru-RU" sz="2800" b="1" dirty="0"/>
              <a:t>официальная статистическая информация, </a:t>
            </a:r>
            <a:br>
              <a:rPr lang="ru-RU" sz="2800" b="1" dirty="0"/>
            </a:br>
            <a:r>
              <a:rPr lang="ru-RU" sz="2800" b="1" dirty="0"/>
              <a:t>представленная: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984" y="2174789"/>
            <a:ext cx="7996366" cy="4002174"/>
          </a:xfrm>
        </p:spPr>
        <p:txBody>
          <a:bodyPr/>
          <a:lstStyle/>
          <a:p>
            <a:pPr algn="just"/>
            <a:r>
              <a:rPr lang="ru-RU" dirty="0" smtClean="0"/>
              <a:t>Главным </a:t>
            </a:r>
            <a:r>
              <a:rPr lang="ru-RU" dirty="0"/>
              <a:t>управлением министерства внутренних дел России по Иркутской области;</a:t>
            </a:r>
          </a:p>
          <a:p>
            <a:pPr algn="just"/>
            <a:r>
              <a:rPr lang="ru-RU" dirty="0" smtClean="0"/>
              <a:t>Управлением </a:t>
            </a:r>
            <a:r>
              <a:rPr lang="ru-RU" dirty="0"/>
              <a:t>Судебного департамента при Верховном суде Российской Федерации в Иркутской области;</a:t>
            </a:r>
          </a:p>
          <a:p>
            <a:pPr algn="just"/>
            <a:r>
              <a:rPr lang="ru-RU" dirty="0" smtClean="0"/>
              <a:t>Территориальным </a:t>
            </a:r>
            <a:r>
              <a:rPr lang="ru-RU" dirty="0"/>
              <a:t>органом Федеральной службы государственной статистики по Иркутской области;</a:t>
            </a:r>
          </a:p>
          <a:p>
            <a:pPr algn="just"/>
            <a:r>
              <a:rPr lang="ru-RU" dirty="0" smtClean="0"/>
              <a:t>министерством </a:t>
            </a:r>
            <a:r>
              <a:rPr lang="ru-RU" dirty="0"/>
              <a:t>здравоохранения Иркутской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42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Статистические данные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По данным Территориального органа Федеральной службы государственной статистики </a:t>
            </a:r>
            <a:r>
              <a:rPr lang="ru-RU" b="1" dirty="0"/>
              <a:t>по Иркутской области</a:t>
            </a:r>
            <a:r>
              <a:rPr lang="ru-RU" dirty="0"/>
              <a:t>, на территории Иркутской области по состоянию на </a:t>
            </a:r>
            <a:r>
              <a:rPr lang="ru-RU" dirty="0" smtClean="0"/>
              <a:t>01.01.2020 </a:t>
            </a:r>
            <a:r>
              <a:rPr lang="ru-RU" dirty="0"/>
              <a:t>г. проживало </a:t>
            </a:r>
            <a:r>
              <a:rPr lang="ru-RU" b="1" dirty="0" smtClean="0"/>
              <a:t>2391193 </a:t>
            </a:r>
            <a:r>
              <a:rPr lang="ru-RU" b="1" dirty="0"/>
              <a:t>человек</a:t>
            </a:r>
            <a:r>
              <a:rPr lang="ru-RU" dirty="0"/>
              <a:t>, в том числе </a:t>
            </a:r>
            <a:r>
              <a:rPr lang="ru-RU" dirty="0" smtClean="0"/>
              <a:t>1479073 </a:t>
            </a:r>
            <a:r>
              <a:rPr lang="ru-RU" dirty="0"/>
              <a:t>человека в возрасте </a:t>
            </a:r>
            <a:br>
              <a:rPr lang="ru-RU" dirty="0"/>
            </a:br>
            <a:r>
              <a:rPr lang="ru-RU" dirty="0"/>
              <a:t>от 14 до 60 лет.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/>
              <a:t>На территории Аларского района </a:t>
            </a:r>
            <a:r>
              <a:rPr lang="ru-RU" dirty="0"/>
              <a:t>проживало </a:t>
            </a:r>
            <a:r>
              <a:rPr lang="ru-RU" dirty="0" smtClean="0"/>
              <a:t> </a:t>
            </a:r>
            <a:r>
              <a:rPr lang="ru-RU" b="1" dirty="0" smtClean="0"/>
              <a:t>20420</a:t>
            </a:r>
            <a:r>
              <a:rPr lang="ru-RU" dirty="0" smtClean="0"/>
              <a:t> (2019-20330</a:t>
            </a:r>
            <a:r>
              <a:rPr lang="ru-RU" b="1" dirty="0" smtClean="0"/>
              <a:t>) </a:t>
            </a:r>
            <a:r>
              <a:rPr lang="ru-RU" b="1" dirty="0"/>
              <a:t>человек</a:t>
            </a:r>
            <a:r>
              <a:rPr lang="ru-RU" dirty="0"/>
              <a:t>, в том числе </a:t>
            </a:r>
            <a:r>
              <a:rPr lang="ru-RU" dirty="0" smtClean="0"/>
              <a:t>11969 </a:t>
            </a:r>
            <a:r>
              <a:rPr lang="ru-RU" dirty="0"/>
              <a:t>человек в возрасте от 14 до 60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2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194906" y="2151169"/>
            <a:ext cx="7202488" cy="590550"/>
            <a:chOff x="1248" y="1440"/>
            <a:chExt cx="4537" cy="372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878" y="1482"/>
              <a:ext cx="39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Удельный вес лиц, осужденных за совершение наркопреступлений, </a:t>
              </a:r>
            </a:p>
            <a:p>
              <a:r>
                <a:rPr lang="ru-RU" sz="1400" b="1" i="1" dirty="0"/>
                <a:t>в общем числе осужденных лиц.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</a:t>
              </a:r>
              <a:r>
                <a:rPr lang="en-US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183709" y="128621"/>
            <a:ext cx="6099175" cy="590550"/>
            <a:chOff x="1248" y="2030"/>
            <a:chExt cx="3842" cy="372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880" y="2072"/>
              <a:ext cx="321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Удельный вес наркопреступлений в общем </a:t>
              </a:r>
            </a:p>
            <a:p>
              <a:r>
                <a:rPr lang="ru-RU" sz="1400" b="1" i="1" dirty="0"/>
                <a:t>количестве зарегистрированных преступных деяний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1</a:t>
              </a:r>
              <a:r>
                <a:rPr lang="ru-RU" b="1" dirty="0">
                  <a:solidFill>
                    <a:srgbClr val="FFFFFF"/>
                  </a:solidFill>
                </a:rPr>
                <a:t>.1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192172" y="810163"/>
            <a:ext cx="7581900" cy="650875"/>
            <a:chOff x="1248" y="2640"/>
            <a:chExt cx="4776" cy="41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880" y="2682"/>
              <a:ext cx="414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Вовлеченность наркопотребителей в незаконный оборот наркотиков </a:t>
              </a:r>
              <a:endParaRPr lang="ru-RU" sz="1400" b="1" dirty="0"/>
            </a:p>
            <a:p>
              <a:pPr algn="l"/>
              <a:r>
                <a:rPr lang="en-US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</a:t>
              </a:r>
              <a:r>
                <a:rPr lang="en-US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192172" y="1480251"/>
            <a:ext cx="6289675" cy="590550"/>
            <a:chOff x="1248" y="3230"/>
            <a:chExt cx="3962" cy="372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878" y="3272"/>
              <a:ext cx="33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Криминогенность наркомании </a:t>
              </a:r>
            </a:p>
            <a:p>
              <a:r>
                <a:rPr lang="ru-RU" sz="1400" b="1" i="1" dirty="0"/>
                <a:t>(влияние наркотизации на криминогенную обстановку)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</a:t>
              </a:r>
              <a:r>
                <a:rPr lang="en-US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197286" y="2824924"/>
            <a:ext cx="8197851" cy="555625"/>
            <a:chOff x="1248" y="3230"/>
            <a:chExt cx="5164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1854" y="3272"/>
              <a:ext cx="455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Удельный вес молодежи в общем числе лиц, осужденных за наркопреступления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</a:t>
              </a:r>
              <a:r>
                <a:rPr lang="en-US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213023" y="3490541"/>
            <a:ext cx="5162550" cy="590550"/>
            <a:chOff x="1248" y="2030"/>
            <a:chExt cx="3252" cy="372"/>
          </a:xfrm>
        </p:grpSpPr>
        <p:sp>
          <p:nvSpPr>
            <p:cNvPr id="29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gray">
            <a:xfrm>
              <a:off x="1847" y="2072"/>
              <a:ext cx="26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Оценочная распространенность употребления наркотиков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FFFF"/>
                  </a:solidFill>
                </a:rPr>
                <a:t>1.6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Group 12"/>
          <p:cNvGrpSpPr>
            <a:grpSpLocks/>
          </p:cNvGrpSpPr>
          <p:nvPr/>
        </p:nvGrpSpPr>
        <p:grpSpPr bwMode="auto">
          <a:xfrm>
            <a:off x="218365" y="4161176"/>
            <a:ext cx="7612063" cy="590550"/>
            <a:chOff x="1248" y="2640"/>
            <a:chExt cx="4795" cy="372"/>
          </a:xfrm>
        </p:grpSpPr>
        <p:sp>
          <p:nvSpPr>
            <p:cNvPr id="34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gray">
            <a:xfrm>
              <a:off x="1844" y="2682"/>
              <a:ext cx="419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Общая заболеваемость наркоманией и обращаемость лиц, употребляющих наркотики с вредными  последствиями 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1.7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18365" y="4827152"/>
            <a:ext cx="7024688" cy="555625"/>
            <a:chOff x="1248" y="3230"/>
            <a:chExt cx="4425" cy="350"/>
          </a:xfrm>
        </p:grpSpPr>
        <p:sp>
          <p:nvSpPr>
            <p:cNvPr id="39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gray">
            <a:xfrm>
              <a:off x="1830" y="3272"/>
              <a:ext cx="384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/>
                <a:t>Первичная заболеваемость наркоманией 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1.8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230731" y="5498328"/>
            <a:ext cx="7202488" cy="590550"/>
            <a:chOff x="1248" y="1440"/>
            <a:chExt cx="4537" cy="372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46" name="Text Box 5"/>
            <p:cNvSpPr txBox="1">
              <a:spLocks noChangeArrowheads="1"/>
            </p:cNvSpPr>
            <p:nvPr/>
          </p:nvSpPr>
          <p:spPr bwMode="gray">
            <a:xfrm>
              <a:off x="1846" y="1482"/>
              <a:ext cx="393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 smtClean="0"/>
                <a:t>Первичная обращаемость лиц, употребляющих наркотические средства с вредными последствиями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30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FFFFFF"/>
                  </a:solidFill>
                </a:rPr>
                <a:t>1.9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7"/>
          <p:cNvGrpSpPr>
            <a:grpSpLocks/>
          </p:cNvGrpSpPr>
          <p:nvPr/>
        </p:nvGrpSpPr>
        <p:grpSpPr bwMode="auto">
          <a:xfrm>
            <a:off x="220167" y="6183741"/>
            <a:ext cx="6099175" cy="555625"/>
            <a:chOff x="1248" y="2030"/>
            <a:chExt cx="3842" cy="350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51" name="Text Box 10"/>
            <p:cNvSpPr txBox="1">
              <a:spLocks noChangeArrowheads="1"/>
            </p:cNvSpPr>
            <p:nvPr/>
          </p:nvSpPr>
          <p:spPr bwMode="gray">
            <a:xfrm>
              <a:off x="1880" y="2072"/>
              <a:ext cx="321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b="1" i="1" dirty="0" smtClean="0"/>
                <a:t>Итоговая оценка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3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1</a:t>
              </a:r>
              <a:r>
                <a:rPr lang="ru-RU" b="1" dirty="0" smtClean="0">
                  <a:solidFill>
                    <a:srgbClr val="FFFFFF"/>
                  </a:solidFill>
                </a:rPr>
                <a:t>.10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732" y="365128"/>
            <a:ext cx="8066618" cy="1325563"/>
          </a:xfrm>
        </p:spPr>
        <p:txBody>
          <a:bodyPr>
            <a:normAutofit/>
          </a:bodyPr>
          <a:lstStyle/>
          <a:p>
            <a:r>
              <a:rPr lang="ru-RU" sz="2400" b="1" dirty="0"/>
              <a:t>1.1. Удельный вес наркопреступлений в общем</a:t>
            </a:r>
            <a:br>
              <a:rPr lang="ru-RU" sz="2400" b="1" dirty="0"/>
            </a:br>
            <a:r>
              <a:rPr lang="ru-RU" sz="2400" b="1" dirty="0"/>
              <a:t>количестве зарегистрированных преступлений (%)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084587"/>
              </p:ext>
            </p:extLst>
          </p:nvPr>
        </p:nvGraphicFramePr>
        <p:xfrm>
          <a:off x="448734" y="1832234"/>
          <a:ext cx="8184521" cy="2331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165">
                  <a:extLst>
                    <a:ext uri="{9D8B030D-6E8A-4147-A177-3AD203B41FA5}">
                      <a16:colId xmlns:a16="http://schemas.microsoft.com/office/drawing/2014/main" val="2683810865"/>
                    </a:ext>
                  </a:extLst>
                </a:gridCol>
                <a:gridCol w="1605797">
                  <a:extLst>
                    <a:ext uri="{9D8B030D-6E8A-4147-A177-3AD203B41FA5}">
                      <a16:colId xmlns:a16="http://schemas.microsoft.com/office/drawing/2014/main" val="2342176746"/>
                    </a:ext>
                  </a:extLst>
                </a:gridCol>
                <a:gridCol w="1605797">
                  <a:extLst>
                    <a:ext uri="{9D8B030D-6E8A-4147-A177-3AD203B41FA5}">
                      <a16:colId xmlns:a16="http://schemas.microsoft.com/office/drawing/2014/main" val="2216079335"/>
                    </a:ext>
                  </a:extLst>
                </a:gridCol>
                <a:gridCol w="1745881">
                  <a:extLst>
                    <a:ext uri="{9D8B030D-6E8A-4147-A177-3AD203B41FA5}">
                      <a16:colId xmlns:a16="http://schemas.microsoft.com/office/drawing/2014/main" val="1372003873"/>
                    </a:ext>
                  </a:extLst>
                </a:gridCol>
                <a:gridCol w="1745881">
                  <a:extLst>
                    <a:ext uri="{9D8B030D-6E8A-4147-A177-3AD203B41FA5}">
                      <a16:colId xmlns:a16="http://schemas.microsoft.com/office/drawing/2014/main" val="2813529313"/>
                    </a:ext>
                  </a:extLst>
                </a:gridCol>
              </a:tblGrid>
              <a:tr h="6660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611264"/>
                  </a:ext>
                </a:extLst>
              </a:tr>
              <a:tr h="32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37524"/>
                  </a:ext>
                </a:extLst>
              </a:tr>
              <a:tr h="447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65519"/>
                  </a:ext>
                </a:extLst>
              </a:tr>
              <a:tr h="2982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92714"/>
                  </a:ext>
                </a:extLst>
              </a:tr>
              <a:tr h="596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0824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03513"/>
              </p:ext>
            </p:extLst>
          </p:nvPr>
        </p:nvGraphicFramePr>
        <p:xfrm>
          <a:off x="448732" y="4390760"/>
          <a:ext cx="8184522" cy="76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435927">
                  <a:extLst>
                    <a:ext uri="{9D8B030D-6E8A-4147-A177-3AD203B41FA5}">
                      <a16:colId xmlns:a16="http://schemas.microsoft.com/office/drawing/2014/main" val="3757422040"/>
                    </a:ext>
                  </a:extLst>
                </a:gridCol>
                <a:gridCol w="2783917">
                  <a:extLst>
                    <a:ext uri="{9D8B030D-6E8A-4147-A177-3AD203B41FA5}">
                      <a16:colId xmlns:a16="http://schemas.microsoft.com/office/drawing/2014/main" val="2991697823"/>
                    </a:ext>
                  </a:extLst>
                </a:gridCol>
                <a:gridCol w="2964678">
                  <a:extLst>
                    <a:ext uri="{9D8B030D-6E8A-4147-A177-3AD203B41FA5}">
                      <a16:colId xmlns:a16="http://schemas.microsoft.com/office/drawing/2014/main" val="8696116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Расчет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 в МО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3250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Удельный вес наркопреступлений в общем количестве зарегистрированных преступных деяний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</a:t>
                      </a:r>
                      <a:r>
                        <a:rPr lang="ru-RU" sz="1000" dirty="0">
                          <a:effectLst/>
                        </a:rPr>
                        <a:t> = </a:t>
                      </a:r>
                      <a:r>
                        <a:rPr lang="en-US" sz="1000" dirty="0">
                          <a:effectLst/>
                        </a:rPr>
                        <a:t>K</a:t>
                      </a:r>
                      <a:r>
                        <a:rPr lang="ru-RU" sz="1000" dirty="0">
                          <a:effectLst/>
                        </a:rPr>
                        <a:t>*100/</a:t>
                      </a:r>
                      <a:r>
                        <a:rPr lang="en-US" sz="1000" dirty="0" err="1">
                          <a:effectLst/>
                        </a:rPr>
                        <a:t>Ko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5*100/365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1,37%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800859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1602" y="5379981"/>
            <a:ext cx="853165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/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удельный вес наркопреступлений в общем количестве зарегистрированных преступных деяний;</a:t>
            </a:r>
          </a:p>
          <a:p>
            <a:pPr indent="270510" algn="just"/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количество зарегистрированных преступлений в сфере незаконного оборота наркотиков;</a:t>
            </a:r>
          </a:p>
          <a:p>
            <a:pPr indent="270510" algn="just"/>
            <a:r>
              <a:rPr lang="en-US" sz="10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общее количество зарегистрированных 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val="38802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58" y="432862"/>
            <a:ext cx="7886700" cy="871007"/>
          </a:xfrm>
        </p:spPr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ru-RU" sz="2400" b="1" dirty="0"/>
              <a:t>1.2. </a:t>
            </a:r>
            <a:r>
              <a:rPr lang="ru-RU" sz="2400" b="1" dirty="0">
                <a:solidFill>
                  <a:srgbClr val="000000"/>
                </a:solidFill>
              </a:rPr>
              <a:t>Вовлеченность наркопотребителей </a:t>
            </a:r>
            <a:br>
              <a:rPr lang="ru-RU" sz="2400" b="1" dirty="0">
                <a:solidFill>
                  <a:srgbClr val="000000"/>
                </a:solidFill>
              </a:rPr>
            </a:br>
            <a:r>
              <a:rPr lang="ru-RU" sz="2400" b="1" dirty="0">
                <a:solidFill>
                  <a:srgbClr val="000000"/>
                </a:solidFill>
              </a:rPr>
              <a:t>в незаконный оборот наркотиков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39301"/>
              </p:ext>
            </p:extLst>
          </p:nvPr>
        </p:nvGraphicFramePr>
        <p:xfrm>
          <a:off x="421158" y="1804311"/>
          <a:ext cx="8218018" cy="2323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7228">
                  <a:extLst>
                    <a:ext uri="{9D8B030D-6E8A-4147-A177-3AD203B41FA5}">
                      <a16:colId xmlns:a16="http://schemas.microsoft.com/office/drawing/2014/main" val="772480752"/>
                    </a:ext>
                  </a:extLst>
                </a:gridCol>
                <a:gridCol w="1612370">
                  <a:extLst>
                    <a:ext uri="{9D8B030D-6E8A-4147-A177-3AD203B41FA5}">
                      <a16:colId xmlns:a16="http://schemas.microsoft.com/office/drawing/2014/main" val="1914324224"/>
                    </a:ext>
                  </a:extLst>
                </a:gridCol>
                <a:gridCol w="1612370">
                  <a:extLst>
                    <a:ext uri="{9D8B030D-6E8A-4147-A177-3AD203B41FA5}">
                      <a16:colId xmlns:a16="http://schemas.microsoft.com/office/drawing/2014/main" val="680035361"/>
                    </a:ext>
                  </a:extLst>
                </a:gridCol>
                <a:gridCol w="1753025">
                  <a:extLst>
                    <a:ext uri="{9D8B030D-6E8A-4147-A177-3AD203B41FA5}">
                      <a16:colId xmlns:a16="http://schemas.microsoft.com/office/drawing/2014/main" val="646079873"/>
                    </a:ext>
                  </a:extLst>
                </a:gridCol>
                <a:gridCol w="1753025">
                  <a:extLst>
                    <a:ext uri="{9D8B030D-6E8A-4147-A177-3AD203B41FA5}">
                      <a16:colId xmlns:a16="http://schemas.microsoft.com/office/drawing/2014/main" val="3292081087"/>
                    </a:ext>
                  </a:extLst>
                </a:gridCol>
              </a:tblGrid>
              <a:tr h="7639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54105"/>
                  </a:ext>
                </a:extLst>
              </a:tr>
              <a:tr h="370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36836"/>
                  </a:ext>
                </a:extLst>
              </a:tr>
              <a:tr h="342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877897"/>
                  </a:ext>
                </a:extLst>
              </a:tr>
              <a:tr h="3420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27302"/>
                  </a:ext>
                </a:extLst>
              </a:tr>
              <a:tr h="50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предкризисное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72925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00203"/>
              </p:ext>
            </p:extLst>
          </p:nvPr>
        </p:nvGraphicFramePr>
        <p:xfrm>
          <a:off x="421158" y="4483438"/>
          <a:ext cx="8218018" cy="76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429064">
                  <a:extLst>
                    <a:ext uri="{9D8B030D-6E8A-4147-A177-3AD203B41FA5}">
                      <a16:colId xmlns:a16="http://schemas.microsoft.com/office/drawing/2014/main" val="3239059097"/>
                    </a:ext>
                  </a:extLst>
                </a:gridCol>
                <a:gridCol w="3065900">
                  <a:extLst>
                    <a:ext uri="{9D8B030D-6E8A-4147-A177-3AD203B41FA5}">
                      <a16:colId xmlns:a16="http://schemas.microsoft.com/office/drawing/2014/main" val="3746653315"/>
                    </a:ext>
                  </a:extLst>
                </a:gridCol>
                <a:gridCol w="2723054">
                  <a:extLst>
                    <a:ext uri="{9D8B030D-6E8A-4147-A177-3AD203B41FA5}">
                      <a16:colId xmlns:a16="http://schemas.microsoft.com/office/drawing/2014/main" val="7645099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Расчет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муниципальном образовании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5210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Вовлеченность наркопотребителей в незаконный оборот наркотиков  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Kp</a:t>
                      </a:r>
                      <a:r>
                        <a:rPr lang="ru-RU" sz="1000" dirty="0">
                          <a:effectLst/>
                        </a:rPr>
                        <a:t> = (</a:t>
                      </a:r>
                      <a:r>
                        <a:rPr lang="en-US" sz="1000" dirty="0">
                          <a:effectLst/>
                        </a:rPr>
                        <a:t>Pp</a:t>
                      </a:r>
                      <a:r>
                        <a:rPr lang="ru-RU" sz="1000" dirty="0">
                          <a:effectLst/>
                        </a:rPr>
                        <a:t>+</a:t>
                      </a:r>
                      <a:r>
                        <a:rPr lang="en-US" sz="1000" dirty="0">
                          <a:effectLst/>
                        </a:rPr>
                        <a:t>Pa</a:t>
                      </a:r>
                      <a:r>
                        <a:rPr lang="ru-RU" sz="1000" dirty="0">
                          <a:effectLst/>
                        </a:rPr>
                        <a:t>)*100/</a:t>
                      </a:r>
                      <a:r>
                        <a:rPr lang="en-US" sz="1000" dirty="0">
                          <a:effectLst/>
                        </a:rPr>
                        <a:t>S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(2+0)*100/(</a:t>
                      </a:r>
                      <a:r>
                        <a:rPr lang="ru-RU" sz="1000" dirty="0" smtClean="0">
                          <a:effectLst/>
                        </a:rPr>
                        <a:t>7+15)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9,09%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072794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0200" y="5491430"/>
            <a:ext cx="830897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вовлеченность наркопотребителей;</a:t>
            </a:r>
          </a:p>
          <a:p>
            <a:pPr algn="just"/>
            <a:r>
              <a:rPr lang="en-US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Pp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лиц, совершивших общеуголовные преступления и состоящих на учете в наркологических диспансерах в связи с наркоманией или потреблением наркотиков с вредными последствиями;</a:t>
            </a:r>
          </a:p>
          <a:p>
            <a:pPr algn="just"/>
            <a:r>
              <a:rPr lang="en-US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лиц, совершивших административные правонарушения и состоящих на учете в наркологических диспансерах в связи с наркоманией или потреблением наркотиков с вредными последствиями;</a:t>
            </a:r>
          </a:p>
          <a:p>
            <a:pPr algn="just"/>
            <a:r>
              <a:rPr lang="en-US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лиц, зарегистрированных в учреждениях министерства здравоохранения Иркутской области с диагнозами «синдром зависимости от наркотических веществ (наркомания)» и «пагубное (с вредными последствиями) потребление наркотиков».</a:t>
            </a:r>
          </a:p>
        </p:txBody>
      </p:sp>
    </p:spTree>
    <p:extLst>
      <p:ext uri="{BB962C8B-B14F-4D97-AF65-F5344CB8AC3E}">
        <p14:creationId xmlns:p14="http://schemas.microsoft.com/office/powerpoint/2010/main" val="30731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317" y="534461"/>
            <a:ext cx="7886700" cy="722269"/>
          </a:xfrm>
        </p:spPr>
        <p:txBody>
          <a:bodyPr>
            <a:noAutofit/>
          </a:bodyPr>
          <a:lstStyle/>
          <a:p>
            <a:r>
              <a:rPr lang="ru-RU" sz="2400" b="1" dirty="0"/>
              <a:t>1.3. Криминогенность наркомании</a:t>
            </a:r>
            <a:br>
              <a:rPr lang="ru-RU" sz="2400" b="1" dirty="0"/>
            </a:br>
            <a:r>
              <a:rPr lang="ru-RU" sz="2400" b="1" dirty="0"/>
              <a:t>(влияние наркотизации на криминогенную обстановку)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096836"/>
              </p:ext>
            </p:extLst>
          </p:nvPr>
        </p:nvGraphicFramePr>
        <p:xfrm>
          <a:off x="459317" y="1769992"/>
          <a:ext cx="8075084" cy="2175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360">
                  <a:extLst>
                    <a:ext uri="{9D8B030D-6E8A-4147-A177-3AD203B41FA5}">
                      <a16:colId xmlns:a16="http://schemas.microsoft.com/office/drawing/2014/main" val="3063320342"/>
                    </a:ext>
                  </a:extLst>
                </a:gridCol>
                <a:gridCol w="1584327">
                  <a:extLst>
                    <a:ext uri="{9D8B030D-6E8A-4147-A177-3AD203B41FA5}">
                      <a16:colId xmlns:a16="http://schemas.microsoft.com/office/drawing/2014/main" val="1729940612"/>
                    </a:ext>
                  </a:extLst>
                </a:gridCol>
                <a:gridCol w="1584327">
                  <a:extLst>
                    <a:ext uri="{9D8B030D-6E8A-4147-A177-3AD203B41FA5}">
                      <a16:colId xmlns:a16="http://schemas.microsoft.com/office/drawing/2014/main" val="3040136969"/>
                    </a:ext>
                  </a:extLst>
                </a:gridCol>
                <a:gridCol w="1722535">
                  <a:extLst>
                    <a:ext uri="{9D8B030D-6E8A-4147-A177-3AD203B41FA5}">
                      <a16:colId xmlns:a16="http://schemas.microsoft.com/office/drawing/2014/main" val="1702111608"/>
                    </a:ext>
                  </a:extLst>
                </a:gridCol>
                <a:gridCol w="1722535">
                  <a:extLst>
                    <a:ext uri="{9D8B030D-6E8A-4147-A177-3AD203B41FA5}">
                      <a16:colId xmlns:a16="http://schemas.microsoft.com/office/drawing/2014/main" val="244196510"/>
                    </a:ext>
                  </a:extLst>
                </a:gridCol>
              </a:tblGrid>
              <a:tr h="5487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1339"/>
                  </a:ext>
                </a:extLst>
              </a:tr>
              <a:tr h="346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49664"/>
                  </a:ext>
                </a:extLst>
              </a:tr>
              <a:tr h="320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33,68%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80728"/>
                  </a:ext>
                </a:extLst>
              </a:tr>
              <a:tr h="32002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40835"/>
                  </a:ext>
                </a:extLst>
              </a:tr>
              <a:tr h="640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9829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84370"/>
              </p:ext>
            </p:extLst>
          </p:nvPr>
        </p:nvGraphicFramePr>
        <p:xfrm>
          <a:off x="459317" y="4214890"/>
          <a:ext cx="8075084" cy="868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83553">
                  <a:extLst>
                    <a:ext uri="{9D8B030D-6E8A-4147-A177-3AD203B41FA5}">
                      <a16:colId xmlns:a16="http://schemas.microsoft.com/office/drawing/2014/main" val="775605525"/>
                    </a:ext>
                  </a:extLst>
                </a:gridCol>
                <a:gridCol w="2702934">
                  <a:extLst>
                    <a:ext uri="{9D8B030D-6E8A-4147-A177-3AD203B41FA5}">
                      <a16:colId xmlns:a16="http://schemas.microsoft.com/office/drawing/2014/main" val="1564936310"/>
                    </a:ext>
                  </a:extLst>
                </a:gridCol>
                <a:gridCol w="2788597">
                  <a:extLst>
                    <a:ext uri="{9D8B030D-6E8A-4147-A177-3AD203B41FA5}">
                      <a16:colId xmlns:a16="http://schemas.microsoft.com/office/drawing/2014/main" val="35542071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Расчет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муниципальному образованию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3450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Криминогенность наркомании (влияние наркотизации на криминогенную обстановку)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Up</a:t>
                      </a:r>
                      <a:r>
                        <a:rPr lang="ru-RU" sz="1000" dirty="0">
                          <a:effectLst/>
                        </a:rPr>
                        <a:t>=(</a:t>
                      </a:r>
                      <a:r>
                        <a:rPr lang="en-US" sz="1000" dirty="0">
                          <a:effectLst/>
                        </a:rPr>
                        <a:t>K</a:t>
                      </a:r>
                      <a:r>
                        <a:rPr lang="ru-RU" sz="1000" dirty="0">
                          <a:effectLst/>
                        </a:rPr>
                        <a:t>+</a:t>
                      </a:r>
                      <a:r>
                        <a:rPr lang="en-US" sz="1000" dirty="0" err="1">
                          <a:effectLst/>
                        </a:rPr>
                        <a:t>Ka</a:t>
                      </a:r>
                      <a:r>
                        <a:rPr lang="ru-RU" sz="1000" dirty="0">
                          <a:effectLst/>
                        </a:rPr>
                        <a:t>)*100/Ко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smtClean="0">
                          <a:effectLst/>
                        </a:rPr>
                        <a:t>0+4)*100/5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764832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1667" y="5246314"/>
            <a:ext cx="8322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криминогенность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наркомании</a:t>
            </a:r>
          </a:p>
          <a:p>
            <a:pPr indent="18034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количество наркопреступлений, совершенных лицами в состоянии наркотического опьянения;</a:t>
            </a:r>
          </a:p>
          <a:p>
            <a:pPr indent="18034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 – количество наркопреступлений, совершенных потребителями наркотических средств и психотропных веществ;</a:t>
            </a:r>
          </a:p>
          <a:p>
            <a:pPr indent="18034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 – общее количество зарегистрированных наркопреступлений.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val="9089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83" y="365128"/>
            <a:ext cx="7886700" cy="1325563"/>
          </a:xfrm>
        </p:spPr>
        <p:txBody>
          <a:bodyPr>
            <a:normAutofit/>
          </a:bodyPr>
          <a:lstStyle/>
          <a:p>
            <a:r>
              <a:rPr lang="ru-RU" sz="2400" b="1" dirty="0"/>
              <a:t>1.4. Удельный вес лиц, осужденных за </a:t>
            </a:r>
            <a:r>
              <a:rPr lang="ru-RU" sz="2400" b="1" dirty="0" smtClean="0"/>
              <a:t>совершение </a:t>
            </a:r>
            <a:r>
              <a:rPr lang="ru-RU" sz="2400" b="1" dirty="0"/>
              <a:t>наркопреступлений, в общем числе осужденных (%)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38502"/>
              </p:ext>
            </p:extLst>
          </p:nvPr>
        </p:nvGraphicFramePr>
        <p:xfrm>
          <a:off x="467785" y="1789441"/>
          <a:ext cx="8092017" cy="2268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4425">
                  <a:extLst>
                    <a:ext uri="{9D8B030D-6E8A-4147-A177-3AD203B41FA5}">
                      <a16:colId xmlns:a16="http://schemas.microsoft.com/office/drawing/2014/main" val="2605869736"/>
                    </a:ext>
                  </a:extLst>
                </a:gridCol>
                <a:gridCol w="1587648">
                  <a:extLst>
                    <a:ext uri="{9D8B030D-6E8A-4147-A177-3AD203B41FA5}">
                      <a16:colId xmlns:a16="http://schemas.microsoft.com/office/drawing/2014/main" val="446836060"/>
                    </a:ext>
                  </a:extLst>
                </a:gridCol>
                <a:gridCol w="1587648">
                  <a:extLst>
                    <a:ext uri="{9D8B030D-6E8A-4147-A177-3AD203B41FA5}">
                      <a16:colId xmlns:a16="http://schemas.microsoft.com/office/drawing/2014/main" val="2766199355"/>
                    </a:ext>
                  </a:extLst>
                </a:gridCol>
                <a:gridCol w="1726148">
                  <a:extLst>
                    <a:ext uri="{9D8B030D-6E8A-4147-A177-3AD203B41FA5}">
                      <a16:colId xmlns:a16="http://schemas.microsoft.com/office/drawing/2014/main" val="3118414628"/>
                    </a:ext>
                  </a:extLst>
                </a:gridCol>
                <a:gridCol w="1726148">
                  <a:extLst>
                    <a:ext uri="{9D8B030D-6E8A-4147-A177-3AD203B41FA5}">
                      <a16:colId xmlns:a16="http://schemas.microsoft.com/office/drawing/2014/main" val="170473167"/>
                    </a:ext>
                  </a:extLst>
                </a:gridCol>
              </a:tblGrid>
              <a:tr h="642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Аларский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02143"/>
                  </a:ext>
                </a:extLst>
              </a:tr>
              <a:tr h="311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80031"/>
                  </a:ext>
                </a:extLst>
              </a:tr>
              <a:tr h="43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13334"/>
                  </a:ext>
                </a:extLst>
              </a:tr>
              <a:tr h="2877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143545"/>
                  </a:ext>
                </a:extLst>
              </a:tr>
              <a:tr h="575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удовлетворительное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2813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7016"/>
              </p:ext>
            </p:extLst>
          </p:nvPr>
        </p:nvGraphicFramePr>
        <p:xfrm>
          <a:off x="467781" y="4327965"/>
          <a:ext cx="8092018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316651">
                  <a:extLst>
                    <a:ext uri="{9D8B030D-6E8A-4147-A177-3AD203B41FA5}">
                      <a16:colId xmlns:a16="http://schemas.microsoft.com/office/drawing/2014/main" val="2910684475"/>
                    </a:ext>
                  </a:extLst>
                </a:gridCol>
                <a:gridCol w="2848467">
                  <a:extLst>
                    <a:ext uri="{9D8B030D-6E8A-4147-A177-3AD203B41FA5}">
                      <a16:colId xmlns:a16="http://schemas.microsoft.com/office/drawing/2014/main" val="1546435364"/>
                    </a:ext>
                  </a:extLst>
                </a:gridCol>
                <a:gridCol w="2926900">
                  <a:extLst>
                    <a:ext uri="{9D8B030D-6E8A-4147-A177-3AD203B41FA5}">
                      <a16:colId xmlns:a16="http://schemas.microsoft.com/office/drawing/2014/main" val="2747725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 оценки наркоситуации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Расчет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Итоговое значение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МО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5686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Удельный вес лиц, осужденных за совершение наркопреступлений, в общем числе осужденных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</a:t>
                      </a:r>
                      <a:r>
                        <a:rPr lang="ru-RU" sz="1000" dirty="0">
                          <a:effectLst/>
                        </a:rPr>
                        <a:t> = </a:t>
                      </a:r>
                      <a:r>
                        <a:rPr lang="en-US" sz="1000" dirty="0" err="1">
                          <a:effectLst/>
                        </a:rPr>
                        <a:t>Pno</a:t>
                      </a:r>
                      <a:r>
                        <a:rPr lang="ru-RU" sz="1000" dirty="0">
                          <a:effectLst/>
                        </a:rPr>
                        <a:t>*100/</a:t>
                      </a:r>
                      <a:r>
                        <a:rPr lang="en-US" sz="1000" dirty="0">
                          <a:effectLst/>
                        </a:rPr>
                        <a:t>Po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5*100/76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6,6%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683671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0867" y="5463739"/>
            <a:ext cx="839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удельный вес лиц, осужденных за совершение наркопреступлений, в общем числе осужденных лиц;</a:t>
            </a:r>
          </a:p>
          <a:p>
            <a:pPr marL="228600" algn="just"/>
            <a:r>
              <a:rPr lang="en-US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Pno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лиц, осужденных за совершение преступлений в сфере незаконного оборота наркотиков (по основной и дополнительной квалификации);</a:t>
            </a:r>
          </a:p>
          <a:p>
            <a:pPr marL="228600" algn="just"/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общее число осужденных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42718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1302</Words>
  <Application>Microsoft Office PowerPoint</Application>
  <PresentationFormat>Экран (4:3)</PresentationFormat>
  <Paragraphs>416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Информационная справка  о наркоситуации в Аларском районе  по итогам мониторинга наркоситуации  за 2020 год</vt:lpstr>
      <vt:lpstr>Расчеты проводились в соответствии с Методикой и порядком  осуществления мониторинга, ситуация, связанная с незаконным оборотом наркотиков в Иркутской области, оценивается по четырем параметрам оценки:</vt:lpstr>
      <vt:lpstr>При расчете показателей использована  официальная статистическая информация,  представленная:</vt:lpstr>
      <vt:lpstr>Статистические данные </vt:lpstr>
      <vt:lpstr>Презентация PowerPoint</vt:lpstr>
      <vt:lpstr>1.1. Удельный вес наркопреступлений в общем количестве зарегистрированных преступлений (%) </vt:lpstr>
      <vt:lpstr>1.2. Вовлеченность наркопотребителей  в незаконный оборот наркотиков</vt:lpstr>
      <vt:lpstr>1.3. Криминогенность наркомании (влияние наркотизации на криминогенную обстановку)</vt:lpstr>
      <vt:lpstr>1.4. Удельный вес лиц, осужденных за совершение наркопреступлений, в общем числе осужденных (%)</vt:lpstr>
      <vt:lpstr>1.5. Удельный вес молодежи в общем числе лиц, осужденных за совершение наркопреступлений</vt:lpstr>
      <vt:lpstr>1.6. Общая оценка по масштабу  незаконного оборота наркотиков </vt:lpstr>
      <vt:lpstr>1.7. Общая заболеваемость наркоманией  и обращаемость лиц, употребляющих  наркотики с вредными последствиями </vt:lpstr>
      <vt:lpstr>1.8. Первичная заболеваемость наркоманией </vt:lpstr>
      <vt:lpstr>1.9. Первичная обращаемость лиц,  употребляющих наркотики с вредными последствиями </vt:lpstr>
      <vt:lpstr>1.10. Общая оценка по обращаемости за наркологической медицинской помощью </vt:lpstr>
      <vt:lpstr>Общая оценка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Пользователь Windows</cp:lastModifiedBy>
  <cp:revision>28</cp:revision>
  <dcterms:created xsi:type="dcterms:W3CDTF">2014-11-21T11:00:06Z</dcterms:created>
  <dcterms:modified xsi:type="dcterms:W3CDTF">2021-05-18T02:00:59Z</dcterms:modified>
</cp:coreProperties>
</file>